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0" r:id="rId4"/>
    <p:sldId id="257" r:id="rId5"/>
    <p:sldId id="276" r:id="rId6"/>
    <p:sldId id="261" r:id="rId7"/>
    <p:sldId id="259" r:id="rId8"/>
    <p:sldId id="265" r:id="rId9"/>
    <p:sldId id="275" r:id="rId10"/>
    <p:sldId id="264" r:id="rId11"/>
    <p:sldId id="274" r:id="rId12"/>
    <p:sldId id="268" r:id="rId13"/>
    <p:sldId id="269" r:id="rId14"/>
    <p:sldId id="270" r:id="rId15"/>
    <p:sldId id="271" r:id="rId16"/>
    <p:sldId id="272" r:id="rId17"/>
    <p:sldId id="258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0" d="100"/>
          <a:sy n="40" d="100"/>
        </p:scale>
        <p:origin x="4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1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2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9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3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5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6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9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7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79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0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CCF5C-FF75-43C2-80E0-75E052563F04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88D8F-AAD9-4F68-B5D7-61665D2D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ational_complexity_of_mathematical_operations" TargetMode="External"/><Relationship Id="rId2" Type="http://schemas.openxmlformats.org/officeDocument/2006/relationships/hyperlink" Target="http://bigocheatsheet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gocheatsheet.com/" TargetMode="External"/><Relationship Id="rId7" Type="http://schemas.openxmlformats.org/officeDocument/2006/relationships/hyperlink" Target="https://www.youtube.com/watch?v=o9nW0uBqvEo" TargetMode="External"/><Relationship Id="rId2" Type="http://schemas.openxmlformats.org/officeDocument/2006/relationships/hyperlink" Target="https://www.khanacademy.org/computing/computer-science/algorithms/asymptotic-notation/a/asymptotic-no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hjt_N9uYFI" TargetMode="External"/><Relationship Id="rId5" Type="http://schemas.openxmlformats.org/officeDocument/2006/relationships/hyperlink" Target="http://web.mit.edu/16.070/www/lecture/big_o.pdf" TargetMode="External"/><Relationship Id="rId4" Type="http://schemas.openxmlformats.org/officeDocument/2006/relationships/hyperlink" Target="https://www.desmos.com/calculato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putational_complexity_of_mathematical_operatio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hyperlink" Target="http://en.wikipedia.org/wiki/Insertion_sort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erge_sort" TargetMode="External"/><Relationship Id="rId5" Type="http://schemas.openxmlformats.org/officeDocument/2006/relationships/hyperlink" Target="http://en.wikipedia.org/wiki/Quicksort" TargetMode="Externa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Algorithmic Complexity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Landau (Big O) Notation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Asymptotic – It only cares about really large numbers</a:t>
            </a:r>
          </a:p>
          <a:p>
            <a:pPr lvl="1"/>
            <a:r>
              <a:rPr lang="en-US" dirty="0" smtClean="0"/>
              <a:t>N could be bounded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Generalizations by dropping details</a:t>
            </a:r>
          </a:p>
          <a:p>
            <a:pPr lvl="1"/>
            <a:r>
              <a:rPr lang="en-US" dirty="0" smtClean="0"/>
              <a:t>Sometimes constants matter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Code Compiler</a:t>
            </a:r>
            <a:r>
              <a:rPr lang="en-US" dirty="0"/>
              <a:t> </a:t>
            </a:r>
            <a:r>
              <a:rPr lang="en-US" dirty="0" smtClean="0"/>
              <a:t>&amp; Hardware may have a larger impact than the </a:t>
            </a:r>
            <a:r>
              <a:rPr lang="en-US" dirty="0" smtClean="0"/>
              <a:t>algorithm.</a:t>
            </a:r>
          </a:p>
          <a:p>
            <a:endParaRPr lang="en-US" dirty="0"/>
          </a:p>
          <a:p>
            <a:r>
              <a:rPr lang="en-US" dirty="0" smtClean="0"/>
              <a:t>Optimizing time or space tends to impact readability and coding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 the Algorithm</a:t>
            </a:r>
          </a:p>
          <a:p>
            <a:r>
              <a:rPr lang="en-US" dirty="0" smtClean="0"/>
              <a:t>Allow more time</a:t>
            </a:r>
          </a:p>
          <a:p>
            <a:r>
              <a:rPr lang="en-US" dirty="0" smtClean="0"/>
              <a:t>Get a better machine (or machines)</a:t>
            </a:r>
          </a:p>
          <a:p>
            <a:r>
              <a:rPr lang="en-US" dirty="0" smtClean="0"/>
              <a:t>Reduce N</a:t>
            </a:r>
          </a:p>
        </p:txBody>
      </p:sp>
    </p:spTree>
    <p:extLst>
      <p:ext uri="{BB962C8B-B14F-4D97-AF65-F5344CB8AC3E}">
        <p14:creationId xmlns:p14="http://schemas.microsoft.com/office/powerpoint/2010/main" val="14460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 better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http://bigocheatsheet.com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https://en.wikipedia.org/wiki/Computational_complexity_of_mathematical_operations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 More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 better machine (or machines)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ultithreading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Map-Reduce</a:t>
            </a:r>
          </a:p>
          <a:p>
            <a:pPr lvl="1"/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3168"/>
            <a:ext cx="5514482" cy="1007520"/>
          </a:xfrm>
        </p:spPr>
        <p:txBody>
          <a:bodyPr/>
          <a:lstStyle/>
          <a:p>
            <a:r>
              <a:rPr lang="en-US" dirty="0" smtClean="0"/>
              <a:t>Reduce 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75" y="3686174"/>
            <a:ext cx="1986661" cy="2593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75" y="3686174"/>
            <a:ext cx="1986661" cy="2593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00" y="3686174"/>
            <a:ext cx="1986661" cy="2593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750" y="3686174"/>
            <a:ext cx="1986661" cy="2593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90" y="642609"/>
            <a:ext cx="1986661" cy="25931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2379" y="313836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0143" y="3276283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81044" y="3276283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35788" y="3276283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212338" y="3276283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Khan Academy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www.khanacademy.org/computing/computer-science/algorithms/asymptotic-notation/a/asymptotic-notation</a:t>
            </a:r>
            <a:endParaRPr lang="en-US" dirty="0" smtClean="0"/>
          </a:p>
          <a:p>
            <a:r>
              <a:rPr lang="en-US" dirty="0" smtClean="0"/>
              <a:t>Cheat Sheet</a:t>
            </a:r>
          </a:p>
          <a:p>
            <a:pPr lvl="1"/>
            <a:r>
              <a:rPr lang="en-US" dirty="0" smtClean="0">
                <a:hlinkClick r:id="rId3"/>
              </a:rPr>
              <a:t>http://bigocheatsheet.com/</a:t>
            </a:r>
            <a:endParaRPr lang="en-US" dirty="0" smtClean="0"/>
          </a:p>
          <a:p>
            <a:r>
              <a:rPr lang="en-US" dirty="0" smtClean="0"/>
              <a:t>Graphs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www.desmos.com/calculator</a:t>
            </a:r>
            <a:endParaRPr lang="en-US" dirty="0" smtClean="0"/>
          </a:p>
          <a:p>
            <a:r>
              <a:rPr lang="en-US" dirty="0" smtClean="0"/>
              <a:t>MIT Stuff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web.mit.edu/16.070/www/lecture/big_o.pdf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www.youtube.com/watch?v=whjt_N9uYFI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www.youtube.com/watch?v=o9nW0uBqvEo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en.wikipedia.org/wiki/Computational_complexity_of_mathematical_operations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5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GCD (Greatest Common Divisor)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682020"/>
              </p:ext>
            </p:extLst>
          </p:nvPr>
        </p:nvGraphicFramePr>
        <p:xfrm>
          <a:off x="612503" y="1867262"/>
          <a:ext cx="4011748" cy="45074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05874">
                  <a:extLst>
                    <a:ext uri="{9D8B030D-6E8A-4147-A177-3AD203B41FA5}">
                      <a16:colId xmlns:a16="http://schemas.microsoft.com/office/drawing/2014/main" val="164696393"/>
                    </a:ext>
                  </a:extLst>
                </a:gridCol>
                <a:gridCol w="2005874">
                  <a:extLst>
                    <a:ext uri="{9D8B030D-6E8A-4147-A177-3AD203B41FA5}">
                      <a16:colId xmlns:a16="http://schemas.microsoft.com/office/drawing/2014/main" val="1784217247"/>
                    </a:ext>
                  </a:extLst>
                </a:gridCol>
              </a:tblGrid>
              <a:tr h="563427">
                <a:tc>
                  <a:txBody>
                    <a:bodyPr/>
                    <a:lstStyle/>
                    <a:p>
                      <a:r>
                        <a:rPr lang="en-US" dirty="0" smtClean="0"/>
                        <a:t>Notation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462707"/>
                  </a:ext>
                </a:extLst>
              </a:tr>
              <a:tr h="563427">
                <a:tc>
                  <a:txBody>
                    <a:bodyPr/>
                    <a:lstStyle/>
                    <a:p>
                      <a:r>
                        <a:rPr lang="en-US" dirty="0" smtClean="0"/>
                        <a:t>O(1)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60394"/>
                  </a:ext>
                </a:extLst>
              </a:tr>
              <a:tr h="563427">
                <a:tc>
                  <a:txBody>
                    <a:bodyPr/>
                    <a:lstStyle/>
                    <a:p>
                      <a:r>
                        <a:rPr lang="en-US" dirty="0" smtClean="0"/>
                        <a:t>O(log(n))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Logarithmic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423844"/>
                  </a:ext>
                </a:extLst>
              </a:tr>
              <a:tr h="563427">
                <a:tc>
                  <a:txBody>
                    <a:bodyPr/>
                    <a:lstStyle/>
                    <a:p>
                      <a:r>
                        <a:rPr lang="en-US" dirty="0" smtClean="0"/>
                        <a:t>O(log(n))^2)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Polylogarithmic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199097"/>
                  </a:ext>
                </a:extLst>
              </a:tr>
              <a:tr h="563427">
                <a:tc>
                  <a:txBody>
                    <a:bodyPr/>
                    <a:lstStyle/>
                    <a:p>
                      <a:r>
                        <a:rPr lang="en-US" dirty="0" smtClean="0"/>
                        <a:t>O(n)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40453"/>
                  </a:ext>
                </a:extLst>
              </a:tr>
              <a:tr h="563427">
                <a:tc>
                  <a:txBody>
                    <a:bodyPr/>
                    <a:lstStyle/>
                    <a:p>
                      <a:r>
                        <a:rPr lang="en-US" dirty="0" smtClean="0"/>
                        <a:t>O(n^2)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Quadratic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29537"/>
                  </a:ext>
                </a:extLst>
              </a:tr>
              <a:tr h="563427">
                <a:tc>
                  <a:txBody>
                    <a:bodyPr/>
                    <a:lstStyle/>
                    <a:p>
                      <a:r>
                        <a:rPr lang="en-US" dirty="0" smtClean="0"/>
                        <a:t>O(</a:t>
                      </a:r>
                      <a:r>
                        <a:rPr lang="en-US" dirty="0" err="1" smtClean="0"/>
                        <a:t>n^c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Polynomial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66779"/>
                  </a:ext>
                </a:extLst>
              </a:tr>
              <a:tr h="563427">
                <a:tc>
                  <a:txBody>
                    <a:bodyPr/>
                    <a:lstStyle/>
                    <a:p>
                      <a:r>
                        <a:rPr lang="en-US" dirty="0" smtClean="0"/>
                        <a:t>O(</a:t>
                      </a:r>
                      <a:r>
                        <a:rPr lang="en-US" dirty="0" err="1" smtClean="0"/>
                        <a:t>c^n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Exponential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760435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Landau (Big O) Notation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613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9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and why does it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dirty="0" smtClean="0"/>
              <a:t>a function or growth in </a:t>
            </a:r>
            <a:r>
              <a:rPr lang="en-US" dirty="0" smtClean="0"/>
              <a:t>terms of the size of its input.</a:t>
            </a:r>
          </a:p>
          <a:p>
            <a:r>
              <a:rPr lang="en-US" dirty="0" smtClean="0"/>
              <a:t>Simple way to </a:t>
            </a:r>
            <a:r>
              <a:rPr lang="en-US" dirty="0" smtClean="0"/>
              <a:t>estimate </a:t>
            </a:r>
            <a:r>
              <a:rPr lang="en-US" dirty="0" smtClean="0"/>
              <a:t>efficiency </a:t>
            </a:r>
            <a:r>
              <a:rPr lang="en-US" dirty="0" smtClean="0"/>
              <a:t>and </a:t>
            </a:r>
            <a:r>
              <a:rPr lang="en-US" dirty="0" smtClean="0"/>
              <a:t>run times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86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Big 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5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Landau (Big O) </a:t>
            </a:r>
            <a:r>
              <a:rPr lang="en-US" dirty="0" smtClean="0"/>
              <a:t>Notation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7" y="1690688"/>
            <a:ext cx="8138865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b="2994"/>
          <a:stretch/>
        </p:blipFill>
        <p:spPr>
          <a:xfrm>
            <a:off x="1171575" y="279814"/>
            <a:ext cx="9222562" cy="60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Worst, Average, Best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3" y="3458943"/>
            <a:ext cx="2938463" cy="1664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1831904"/>
            <a:ext cx="2128837" cy="1627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4" y="5209681"/>
            <a:ext cx="2938462" cy="159658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939244"/>
              </p:ext>
            </p:extLst>
          </p:nvPr>
        </p:nvGraphicFramePr>
        <p:xfrm>
          <a:off x="194461" y="1478924"/>
          <a:ext cx="6843128" cy="5379075"/>
        </p:xfrm>
        <a:graphic>
          <a:graphicData uri="http://schemas.openxmlformats.org/drawingml/2006/table">
            <a:tbl>
              <a:tblPr/>
              <a:tblGrid>
                <a:gridCol w="1710782">
                  <a:extLst>
                    <a:ext uri="{9D8B030D-6E8A-4147-A177-3AD203B41FA5}">
                      <a16:colId xmlns:a16="http://schemas.microsoft.com/office/drawing/2014/main" val="651024247"/>
                    </a:ext>
                  </a:extLst>
                </a:gridCol>
                <a:gridCol w="1710782">
                  <a:extLst>
                    <a:ext uri="{9D8B030D-6E8A-4147-A177-3AD203B41FA5}">
                      <a16:colId xmlns:a16="http://schemas.microsoft.com/office/drawing/2014/main" val="1953037963"/>
                    </a:ext>
                  </a:extLst>
                </a:gridCol>
                <a:gridCol w="1710782">
                  <a:extLst>
                    <a:ext uri="{9D8B030D-6E8A-4147-A177-3AD203B41FA5}">
                      <a16:colId xmlns:a16="http://schemas.microsoft.com/office/drawing/2014/main" val="4108100191"/>
                    </a:ext>
                  </a:extLst>
                </a:gridCol>
                <a:gridCol w="1710782">
                  <a:extLst>
                    <a:ext uri="{9D8B030D-6E8A-4147-A177-3AD203B41FA5}">
                      <a16:colId xmlns:a16="http://schemas.microsoft.com/office/drawing/2014/main" val="1429905196"/>
                    </a:ext>
                  </a:extLst>
                </a:gridCol>
              </a:tblGrid>
              <a:tr h="629184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effectLst/>
                        </a:rPr>
                        <a:t/>
                      </a:r>
                      <a:br>
                        <a:rPr lang="en-US" sz="1500" b="0" dirty="0">
                          <a:effectLst/>
                        </a:rPr>
                      </a:br>
                      <a:endParaRPr lang="en-US" sz="1500" b="0" dirty="0">
                        <a:effectLst/>
                      </a:endParaRPr>
                    </a:p>
                  </a:txBody>
                  <a:tcPr marL="18595" marR="18595" marT="18595" marB="1859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smtClean="0">
                          <a:effectLst/>
                        </a:rPr>
                        <a:t>Best</a:t>
                      </a:r>
                      <a:endParaRPr lang="en-US" sz="1500" b="0" dirty="0">
                        <a:effectLst/>
                      </a:endParaRPr>
                    </a:p>
                  </a:txBody>
                  <a:tcPr marL="18595" marR="18595" marT="18595" marB="1859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smtClean="0">
                          <a:effectLst/>
                        </a:rPr>
                        <a:t>Average</a:t>
                      </a:r>
                      <a:endParaRPr lang="en-US" sz="1500" b="0" dirty="0">
                        <a:effectLst/>
                      </a:endParaRPr>
                    </a:p>
                  </a:txBody>
                  <a:tcPr marL="18595" marR="18595" marT="18595" marB="1859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effectLst/>
                        </a:rPr>
                        <a:t>Worst</a:t>
                      </a:r>
                    </a:p>
                  </a:txBody>
                  <a:tcPr marL="18595" marR="18595" marT="18595" marB="18595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062817"/>
                  </a:ext>
                </a:extLst>
              </a:tr>
              <a:tr h="1583297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444444"/>
                          </a:solidFill>
                          <a:effectLst/>
                          <a:hlinkClick r:id="rId5"/>
                        </a:rPr>
                        <a:t>Quicksort</a:t>
                      </a:r>
                      <a:endParaRPr lang="en-US" sz="1500" dirty="0">
                        <a:effectLst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500" dirty="0">
                          <a:effectLst/>
                        </a:rPr>
                        <a:t>Ω(</a:t>
                      </a:r>
                      <a:r>
                        <a:rPr lang="en-US" sz="1500" dirty="0">
                          <a:effectLst/>
                        </a:rPr>
                        <a:t>n log(n))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500" dirty="0">
                          <a:effectLst/>
                        </a:rPr>
                        <a:t>Θ(</a:t>
                      </a:r>
                      <a:r>
                        <a:rPr lang="en-US" sz="1500" dirty="0">
                          <a:effectLst/>
                        </a:rPr>
                        <a:t>n log(n))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O(n^2)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729791"/>
                  </a:ext>
                </a:extLst>
              </a:tr>
              <a:tr h="1583297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solidFill>
                            <a:srgbClr val="444444"/>
                          </a:solidFill>
                          <a:effectLst/>
                          <a:hlinkClick r:id="rId6"/>
                        </a:rPr>
                        <a:t>Mergesort</a:t>
                      </a:r>
                      <a:endParaRPr lang="en-US" sz="1500" dirty="0">
                        <a:effectLst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500">
                          <a:effectLst/>
                        </a:rPr>
                        <a:t>Ω(</a:t>
                      </a:r>
                      <a:r>
                        <a:rPr lang="en-US" sz="1500">
                          <a:effectLst/>
                        </a:rPr>
                        <a:t>n log(n))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500">
                          <a:effectLst/>
                        </a:rPr>
                        <a:t>Θ(</a:t>
                      </a:r>
                      <a:r>
                        <a:rPr lang="en-US" sz="1500">
                          <a:effectLst/>
                        </a:rPr>
                        <a:t>n log(n))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O(n log(n))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13578"/>
                  </a:ext>
                </a:extLst>
              </a:tr>
              <a:tr h="1583297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444444"/>
                          </a:solidFill>
                          <a:effectLst/>
                          <a:hlinkClick r:id="rId7"/>
                        </a:rPr>
                        <a:t>Insertion Sort</a:t>
                      </a:r>
                      <a:endParaRPr lang="en-US" sz="1500" dirty="0">
                        <a:effectLst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500">
                          <a:effectLst/>
                        </a:rPr>
                        <a:t>Ω(</a:t>
                      </a:r>
                      <a:r>
                        <a:rPr lang="en-US" sz="1500">
                          <a:effectLst/>
                        </a:rPr>
                        <a:t>n)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500" dirty="0">
                          <a:effectLst/>
                        </a:rPr>
                        <a:t>Θ(</a:t>
                      </a:r>
                      <a:r>
                        <a:rPr lang="en-US" sz="1500" dirty="0">
                          <a:effectLst/>
                        </a:rPr>
                        <a:t>n^2)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O(n^2)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08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0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Complexity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892767"/>
            <a:ext cx="4250725" cy="1607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SayHiNTimes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smtClean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191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AEC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24369" y="2815822"/>
            <a:ext cx="3912972" cy="20383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public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ArrayOfHiNTimes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hiArray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191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hiArray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AEC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6968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5B9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hiArray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9686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423406"/>
            <a:ext cx="20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24369" y="2423406"/>
            <a:ext cx="20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345</Words>
  <Application>Microsoft Office PowerPoint</Application>
  <PresentationFormat>Widescreen</PresentationFormat>
  <Paragraphs>107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Office Theme</vt:lpstr>
      <vt:lpstr>Algorithmic Complexity &amp; Landau (Big O) Notation</vt:lpstr>
      <vt:lpstr>GCD (Greatest Common Divisor) Demo</vt:lpstr>
      <vt:lpstr>Landau (Big O) Notation</vt:lpstr>
      <vt:lpstr>What is it and why does it matter?</vt:lpstr>
      <vt:lpstr>Calculating Big O </vt:lpstr>
      <vt:lpstr>Landau (Big O) Notation Rules</vt:lpstr>
      <vt:lpstr>PowerPoint Presentation</vt:lpstr>
      <vt:lpstr>Worst, Average, Best</vt:lpstr>
      <vt:lpstr>Space Complexity</vt:lpstr>
      <vt:lpstr>Caveats </vt:lpstr>
      <vt:lpstr>Covariance Demo</vt:lpstr>
      <vt:lpstr>Dealing with Complexity</vt:lpstr>
      <vt:lpstr>Get a better Algorithm</vt:lpstr>
      <vt:lpstr>Allow More Time</vt:lpstr>
      <vt:lpstr>Get a better machine (or machines)</vt:lpstr>
      <vt:lpstr>Reduce N</vt:lpstr>
      <vt:lpstr>Additional Resources</vt:lpstr>
      <vt:lpstr>PowerPoint Presentation</vt:lpstr>
    </vt:vector>
  </TitlesOfParts>
  <Company>Citigroup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Algorithmic Complexity &amp; Landau (Big O) Notation</dc:title>
  <dc:creator>Perlas, Kevin [GCB-OT]</dc:creator>
  <cp:lastModifiedBy>Perlas, Kevin [GCB-OT]</cp:lastModifiedBy>
  <cp:revision>50</cp:revision>
  <dcterms:created xsi:type="dcterms:W3CDTF">2018-07-10T15:37:18Z</dcterms:created>
  <dcterms:modified xsi:type="dcterms:W3CDTF">2018-08-09T21:17:42Z</dcterms:modified>
</cp:coreProperties>
</file>